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2" r:id="rId1"/>
    <p:sldMasterId id="2147483870" r:id="rId2"/>
    <p:sldMasterId id="2147483882" r:id="rId3"/>
  </p:sldMasterIdLst>
  <p:notesMasterIdLst>
    <p:notesMasterId r:id="rId20"/>
  </p:notesMasterIdLst>
  <p:sldIdLst>
    <p:sldId id="273" r:id="rId4"/>
    <p:sldId id="257" r:id="rId5"/>
    <p:sldId id="261" r:id="rId6"/>
    <p:sldId id="259" r:id="rId7"/>
    <p:sldId id="260" r:id="rId8"/>
    <p:sldId id="258" r:id="rId9"/>
    <p:sldId id="263" r:id="rId10"/>
    <p:sldId id="264" r:id="rId11"/>
    <p:sldId id="265" r:id="rId12"/>
    <p:sldId id="274" r:id="rId13"/>
    <p:sldId id="266" r:id="rId14"/>
    <p:sldId id="268" r:id="rId15"/>
    <p:sldId id="267" r:id="rId16"/>
    <p:sldId id="270" r:id="rId17"/>
    <p:sldId id="271" r:id="rId18"/>
    <p:sldId id="276" r:id="rId19"/>
  </p:sldIdLst>
  <p:sldSz cx="9144000" cy="6858000" type="screen4x3"/>
  <p:notesSz cx="6973888" cy="92360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363"/>
    <a:srgbClr val="EB99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56" autoAdjust="0"/>
    <p:restoredTop sz="78495" autoAdjust="0"/>
  </p:normalViewPr>
  <p:slideViewPr>
    <p:cSldViewPr>
      <p:cViewPr varScale="1">
        <p:scale>
          <a:sx n="92" d="100"/>
          <a:sy n="92" d="100"/>
        </p:scale>
        <p:origin x="91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2018" cy="461804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50256" y="0"/>
            <a:ext cx="3022018" cy="461804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r">
              <a:defRPr sz="1200"/>
            </a:lvl1pPr>
          </a:lstStyle>
          <a:p>
            <a:fld id="{67B77FF9-1C37-4A0E-9EB4-B8BDC7F7555D}" type="datetimeFigureOut">
              <a:rPr lang="fr-CA" smtClean="0"/>
              <a:pPr/>
              <a:t>2016-06-08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20" tIns="46310" rIns="92620" bIns="4631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7389" y="4387136"/>
            <a:ext cx="5579110" cy="4156234"/>
          </a:xfrm>
          <a:prstGeom prst="rect">
            <a:avLst/>
          </a:prstGeom>
        </p:spPr>
        <p:txBody>
          <a:bodyPr vert="horz" lIns="92620" tIns="46310" rIns="92620" bIns="4631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22018" cy="461804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50256" y="8772668"/>
            <a:ext cx="3022018" cy="461804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r">
              <a:defRPr sz="1200"/>
            </a:lvl1pPr>
          </a:lstStyle>
          <a:p>
            <a:fld id="{A1822428-5812-465C-986B-56A1718B7E5B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45484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22428-5812-465C-986B-56A1718B7E5B}" type="slidenum">
              <a:rPr lang="fr-CA" smtClean="0"/>
              <a:pPr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59005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22428-5812-465C-986B-56A1718B7E5B}" type="slidenum">
              <a:rPr lang="fr-CA" smtClean="0"/>
              <a:pPr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3992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 smtClean="0"/>
          </a:p>
          <a:p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22428-5812-465C-986B-56A1718B7E5B}" type="slidenum">
              <a:rPr lang="fr-CA" smtClean="0"/>
              <a:pPr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3526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22428-5812-465C-986B-56A1718B7E5B}" type="slidenum">
              <a:rPr lang="fr-CA" smtClean="0"/>
              <a:pPr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8783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22428-5812-465C-986B-56A1718B7E5B}" type="slidenum">
              <a:rPr lang="fr-CA" smtClean="0"/>
              <a:pPr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5189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6196">
              <a:defRPr/>
            </a:pPr>
            <a:endParaRPr lang="fr-CA" dirty="0" smtClean="0"/>
          </a:p>
          <a:p>
            <a:pPr defTabSz="926196">
              <a:defRPr/>
            </a:pPr>
            <a:r>
              <a:rPr lang="fr-CA" dirty="0" smtClean="0"/>
              <a:t>mais sobre et de belle qualité</a:t>
            </a:r>
          </a:p>
          <a:p>
            <a:pPr defTabSz="926196">
              <a:defRPr/>
            </a:pPr>
            <a:r>
              <a:rPr lang="fr-CA" dirty="0" smtClean="0"/>
              <a:t>Serez-vous en mesure de faire</a:t>
            </a:r>
            <a:r>
              <a:rPr lang="fr-CA" baseline="0" dirty="0" smtClean="0"/>
              <a:t> valoir les avantages et les distinctions du milieu familial</a:t>
            </a:r>
            <a:endParaRPr lang="fr-CA" dirty="0" smtClean="0"/>
          </a:p>
          <a:p>
            <a:r>
              <a:rPr lang="en-US" dirty="0" err="1" smtClean="0"/>
              <a:t>Exemple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actuel</a:t>
            </a:r>
            <a:r>
              <a:rPr lang="en-US" baseline="0" dirty="0" smtClean="0"/>
              <a:t>  de </a:t>
            </a:r>
            <a:r>
              <a:rPr lang="en-US" baseline="0" dirty="0" err="1" smtClean="0"/>
              <a:t>nos</a:t>
            </a:r>
            <a:r>
              <a:rPr lang="en-US" baseline="0" dirty="0" smtClean="0"/>
              <a:t> RSG: modifier </a:t>
            </a:r>
            <a:r>
              <a:rPr lang="en-US" baseline="0" dirty="0" err="1" smtClean="0"/>
              <a:t>l’offre</a:t>
            </a:r>
            <a:r>
              <a:rPr lang="en-US" baseline="0" dirty="0" smtClean="0"/>
              <a:t> de services (</a:t>
            </a:r>
            <a:r>
              <a:rPr lang="en-US" baseline="0" dirty="0" err="1" smtClean="0"/>
              <a:t>horaire</a:t>
            </a:r>
            <a:r>
              <a:rPr lang="en-US" baseline="0" dirty="0" smtClean="0"/>
              <a:t>, temps </a:t>
            </a:r>
            <a:r>
              <a:rPr lang="en-US" baseline="0" dirty="0" err="1" smtClean="0"/>
              <a:t>partiels</a:t>
            </a:r>
            <a:r>
              <a:rPr lang="en-US" baseline="0" dirty="0" smtClean="0"/>
              <a:t> ….)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22428-5812-465C-986B-56A1718B7E5B}" type="slidenum">
              <a:rPr lang="fr-CA" smtClean="0"/>
              <a:pPr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28839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22428-5812-465C-986B-56A1718B7E5B}" type="slidenum">
              <a:rPr lang="fr-CA" smtClean="0"/>
              <a:pPr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6969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22428-5812-465C-986B-56A1718B7E5B}" type="slidenum">
              <a:rPr lang="fr-CA" smtClean="0"/>
              <a:pPr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35907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22428-5812-465C-986B-56A1718B7E5B}" type="slidenum">
              <a:rPr lang="fr-CA" smtClean="0"/>
              <a:pPr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8790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22428-5812-465C-986B-56A1718B7E5B}" type="slidenum">
              <a:rPr lang="fr-CA" smtClean="0"/>
              <a:pPr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0173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22428-5812-465C-986B-56A1718B7E5B}" type="slidenum">
              <a:rPr lang="fr-CA" smtClean="0"/>
              <a:pPr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395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22428-5812-465C-986B-56A1718B7E5B}" type="slidenum">
              <a:rPr lang="fr-CA" smtClean="0"/>
              <a:pPr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7464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6196">
              <a:defRPr/>
            </a:pPr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22428-5812-465C-986B-56A1718B7E5B}" type="slidenum">
              <a:rPr lang="fr-CA" smtClean="0"/>
              <a:pPr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5923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6196">
              <a:defRPr/>
            </a:pPr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22428-5812-465C-986B-56A1718B7E5B}" type="slidenum">
              <a:rPr lang="fr-CA" smtClean="0"/>
              <a:pPr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632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r>
              <a:rPr lang="fr-FR" smtClean="0"/>
              <a:t>03-12-2015</a:t>
            </a:r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8B202D9-2011-4A47-8B34-69D89A6246E4}" type="slidenum">
              <a:rPr lang="fr-CA" smtClean="0"/>
              <a:pPr/>
              <a:t>‹N°›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067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03-12-2015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02D9-2011-4A47-8B34-69D89A6246E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0896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03-12-2015</a:t>
            </a:r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02D9-2011-4A47-8B34-69D89A6246E4}" type="slidenum">
              <a:rPr lang="fr-CA" smtClean="0"/>
              <a:pPr/>
              <a:t>‹N°›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248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03-12-2015</a:t>
            </a:r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02D9-2011-4A47-8B34-69D89A6246E4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649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03-12-2015</a:t>
            </a:r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02D9-2011-4A47-8B34-69D89A6246E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0690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03-12-2015</a:t>
            </a:r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02D9-2011-4A47-8B34-69D89A6246E4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2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03-12-2015</a:t>
            </a:r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02D9-2011-4A47-8B34-69D89A6246E4}" type="slidenum">
              <a:rPr lang="fr-CA" smtClean="0"/>
              <a:pPr/>
              <a:t>‹N°›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658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03-12-2015</a:t>
            </a:r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02D9-2011-4A47-8B34-69D89A6246E4}" type="slidenum">
              <a:rPr lang="fr-CA" smtClean="0"/>
              <a:pPr/>
              <a:t>‹N°›</a:t>
            </a:fld>
            <a:endParaRPr lang="fr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342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03-12-2015</a:t>
            </a:r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02D9-2011-4A47-8B34-69D89A6246E4}" type="slidenum">
              <a:rPr lang="fr-CA" smtClean="0"/>
              <a:pPr/>
              <a:t>‹N°›</a:t>
            </a:fld>
            <a:endParaRPr lang="fr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443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03-12-2015</a:t>
            </a:r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02D9-2011-4A47-8B34-69D89A6246E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1599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03-12-2015</a:t>
            </a:r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02D9-2011-4A47-8B34-69D89A6246E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5453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03-12-2015</a:t>
            </a:r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02D9-2011-4A47-8B34-69D89A6246E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61933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03-12-2015</a:t>
            </a:r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02D9-2011-4A47-8B34-69D89A6246E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77211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03-12-2015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02D9-2011-4A47-8B34-69D89A6246E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76177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03-12-2015</a:t>
            </a:r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02D9-2011-4A47-8B34-69D89A6246E4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977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03-12-2015</a:t>
            </a:r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02D9-2011-4A47-8B34-69D89A6246E4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50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03-12-2015</a:t>
            </a:r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02D9-2011-4A47-8B34-69D89A6246E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9015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03-12-2015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02D9-2011-4A47-8B34-69D89A6246E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04681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03-12-2015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02D9-2011-4A47-8B34-69D89A6246E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218771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03-12-2015</a:t>
            </a:r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02D9-2011-4A47-8B34-69D89A6246E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7397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03-12-2015</a:t>
            </a:r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02D9-2011-4A47-8B34-69D89A6246E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0624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smtClean="0"/>
              <a:t>03-12-2015</a:t>
            </a:r>
            <a:endParaRPr lang="fr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8B202D9-2011-4A47-8B34-69D89A6246E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7837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03-12-2015</a:t>
            </a:r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02D9-2011-4A47-8B34-69D89A6246E4}" type="slidenum">
              <a:rPr lang="fr-CA" smtClean="0"/>
              <a:pPr/>
              <a:t>‹N°›</a:t>
            </a:fld>
            <a:endParaRPr lang="fr-C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6970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03-12-2015</a:t>
            </a:r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02D9-2011-4A47-8B34-69D89A6246E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636930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03-12-2015</a:t>
            </a:r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38B202D9-2011-4A47-8B34-69D89A6246E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63060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03-12-2015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02D9-2011-4A47-8B34-69D89A6246E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46577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03-12-2015</a:t>
            </a:r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02D9-2011-4A47-8B34-69D89A6246E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38161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03-12-2015</a:t>
            </a:r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02D9-2011-4A47-8B34-69D89A6246E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63520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03-12-2015</a:t>
            </a:r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02D9-2011-4A47-8B34-69D89A6246E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34330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03-12-2015</a:t>
            </a:r>
            <a:endParaRPr lang="fr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fr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B202D9-2011-4A47-8B34-69D89A6246E4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67527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03-12-2015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B202D9-2011-4A47-8B34-69D89A6246E4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96299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03-12-2015</a:t>
            </a:r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02D9-2011-4A47-8B34-69D89A6246E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0161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03-12-2015</a:t>
            </a:r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02D9-2011-4A47-8B34-69D89A6246E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35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03-12-2015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02D9-2011-4A47-8B34-69D89A6246E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24313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03-12-2015</a:t>
            </a:r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02D9-2011-4A47-8B34-69D89A6246E4}" type="slidenum">
              <a:rPr lang="fr-CA" smtClean="0"/>
              <a:pPr/>
              <a:t>‹N°›</a:t>
            </a:fld>
            <a:endParaRPr lang="fr-CA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74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03-12-2015</a:t>
            </a:r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02D9-2011-4A47-8B34-69D89A6246E4}" type="slidenum">
              <a:rPr lang="fr-CA" smtClean="0"/>
              <a:pPr/>
              <a:t>‹N°›</a:t>
            </a:fld>
            <a:endParaRPr lang="fr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92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03-12-2015</a:t>
            </a:r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02D9-2011-4A47-8B34-69D89A6246E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8677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03-12-2015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02D9-2011-4A47-8B34-69D89A6246E4}" type="slidenum">
              <a:rPr lang="fr-CA" smtClean="0"/>
              <a:pPr/>
              <a:t>‹N°›</a:t>
            </a:fld>
            <a:endParaRPr lang="fr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332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03-12-2015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02D9-2011-4A47-8B34-69D89A6246E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364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99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fr-FR" smtClean="0"/>
              <a:t>03-12-2015</a:t>
            </a:r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8B202D9-2011-4A47-8B34-69D89A6246E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93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smtClean="0"/>
              <a:t>03-12-2015</a:t>
            </a:r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202D9-2011-4A47-8B34-69D89A6246E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709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mtClean="0"/>
              <a:t>03-12-2015</a:t>
            </a:r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8B202D9-2011-4A47-8B34-69D89A6246E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535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/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"/>
            <a:ext cx="4368180" cy="2636912"/>
          </a:xfrm>
          <a:prstGeom prst="rect">
            <a:avLst/>
          </a:prstGeom>
        </p:spPr>
      </p:pic>
      <p:sp>
        <p:nvSpPr>
          <p:cNvPr id="3" name="Text Box 1"/>
          <p:cNvSpPr txBox="1"/>
          <p:nvPr>
            <p:custDataLst>
              <p:tags r:id="rId2"/>
            </p:custDataLst>
          </p:nvPr>
        </p:nvSpPr>
        <p:spPr>
          <a:xfrm>
            <a:off x="503821" y="4245750"/>
            <a:ext cx="8172636" cy="23516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72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CA" sz="8000" dirty="0" smtClean="0">
                <a:solidFill>
                  <a:srgbClr val="636363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BIENVENUE!</a:t>
            </a:r>
            <a:endParaRPr lang="fr-CA" sz="6000" dirty="0">
              <a:solidFill>
                <a:srgbClr val="636363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algn="ctr" defTabSz="917575">
              <a:spcAft>
                <a:spcPts val="0"/>
              </a:spcAft>
            </a:pPr>
            <a:r>
              <a:rPr lang="fr-CA" dirty="0" smtClean="0">
                <a:solidFill>
                  <a:srgbClr val="636363"/>
                </a:solidFill>
              </a:rPr>
              <a:t>Informations sur le processus de demande reconnaissance à titre de responsable de service de garde en milieu familial</a:t>
            </a:r>
            <a:endParaRPr lang="fr-CA" dirty="0">
              <a:solidFill>
                <a:srgbClr val="636363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02D9-2011-4A47-8B34-69D89A6246E4}" type="slidenum">
              <a:rPr lang="fr-CA" smtClean="0"/>
              <a:pPr/>
              <a:t>1</a:t>
            </a:fld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3" y="498116"/>
            <a:ext cx="4432549" cy="215295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562" y="2274727"/>
            <a:ext cx="2799490" cy="198517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562690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>
              <a:buClr>
                <a:srgbClr val="636363"/>
              </a:buClr>
            </a:pPr>
            <a:r>
              <a:rPr lang="fr-CA" sz="3200" dirty="0">
                <a:solidFill>
                  <a:srgbClr val="636363"/>
                </a:solidFill>
              </a:rPr>
              <a:t>Les documents requis pour faire une demande de reconnaissance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71600" y="2490135"/>
            <a:ext cx="7004001" cy="3675169"/>
          </a:xfrm>
        </p:spPr>
        <p:txBody>
          <a:bodyPr>
            <a:noAutofit/>
          </a:bodyPr>
          <a:lstStyle/>
          <a:p>
            <a:pPr lvl="0"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sz="1250" dirty="0" smtClean="0"/>
              <a:t>Demande </a:t>
            </a:r>
            <a:r>
              <a:rPr lang="fr-CA" sz="1250" dirty="0"/>
              <a:t>de reconnaissance </a:t>
            </a:r>
            <a:endParaRPr lang="fr-CA" sz="1250" dirty="0" smtClean="0">
              <a:effectLst/>
            </a:endParaRPr>
          </a:p>
          <a:p>
            <a:pPr lvl="1">
              <a:buClr>
                <a:srgbClr val="636363"/>
              </a:buClr>
              <a:buFont typeface="Arial" panose="020B0604020202020204" pitchFamily="34" charset="0"/>
              <a:buChar char="•"/>
            </a:pPr>
            <a:r>
              <a:rPr lang="fr-CA" sz="1250" dirty="0"/>
              <a:t>Expériences de travail et formation </a:t>
            </a:r>
            <a:r>
              <a:rPr lang="fr-CA" sz="1250" dirty="0" smtClean="0"/>
              <a:t> </a:t>
            </a:r>
            <a:r>
              <a:rPr lang="fr-CA" sz="1250" i="1" dirty="0"/>
              <a:t>(</a:t>
            </a:r>
            <a:r>
              <a:rPr lang="fr-CA" sz="1250" i="1" u="sng" dirty="0"/>
              <a:t>CV</a:t>
            </a:r>
            <a:r>
              <a:rPr lang="fr-CA" sz="1250" i="1" dirty="0"/>
              <a:t>); </a:t>
            </a:r>
            <a:endParaRPr lang="fr-CA" sz="1250" dirty="0" smtClean="0">
              <a:effectLst/>
            </a:endParaRPr>
          </a:p>
          <a:p>
            <a:pPr lvl="1">
              <a:buClr>
                <a:srgbClr val="636363"/>
              </a:buClr>
              <a:buFont typeface="Arial" panose="020B0604020202020204" pitchFamily="34" charset="0"/>
              <a:buChar char="•"/>
            </a:pPr>
            <a:r>
              <a:rPr lang="fr-CA" sz="1250" dirty="0" smtClean="0"/>
              <a:t>Certificat </a:t>
            </a:r>
            <a:r>
              <a:rPr lang="fr-CA" sz="1250" dirty="0"/>
              <a:t>d’un médecin </a:t>
            </a:r>
            <a:endParaRPr lang="fr-CA" sz="1250" dirty="0" smtClean="0">
              <a:effectLst/>
            </a:endParaRPr>
          </a:p>
          <a:p>
            <a:pPr lvl="1">
              <a:buClr>
                <a:srgbClr val="636363"/>
              </a:buClr>
              <a:buFont typeface="Arial" panose="020B0604020202020204" pitchFamily="34" charset="0"/>
              <a:buChar char="•"/>
            </a:pPr>
            <a:r>
              <a:rPr lang="fr-CA" sz="1250" dirty="0" smtClean="0"/>
              <a:t>2 </a:t>
            </a:r>
            <a:r>
              <a:rPr lang="fr-CA" sz="1250" dirty="0"/>
              <a:t>références</a:t>
            </a:r>
            <a:endParaRPr lang="fr-CA" sz="1250" dirty="0" smtClean="0">
              <a:effectLst/>
            </a:endParaRPr>
          </a:p>
          <a:p>
            <a:pPr lvl="1">
              <a:buClr>
                <a:srgbClr val="636363"/>
              </a:buClr>
              <a:buFont typeface="Arial" panose="020B0604020202020204" pitchFamily="34" charset="0"/>
              <a:buChar char="•"/>
            </a:pPr>
            <a:r>
              <a:rPr lang="fr-CA" sz="1250" dirty="0"/>
              <a:t>Adresse du service de garde</a:t>
            </a:r>
            <a:endParaRPr lang="fr-CA" sz="1250" dirty="0" smtClean="0">
              <a:effectLst/>
            </a:endParaRPr>
          </a:p>
          <a:p>
            <a:pPr lvl="1">
              <a:buClr>
                <a:srgbClr val="636363"/>
              </a:buClr>
              <a:buFont typeface="Arial" panose="020B0604020202020204" pitchFamily="34" charset="0"/>
              <a:buChar char="•"/>
            </a:pPr>
            <a:r>
              <a:rPr lang="fr-CA" sz="1250" dirty="0"/>
              <a:t>Nombre d’enfants et de poupons</a:t>
            </a:r>
            <a:r>
              <a:rPr lang="fr-CA" sz="1250" b="1" i="1" dirty="0"/>
              <a:t> </a:t>
            </a:r>
            <a:endParaRPr lang="fr-CA" sz="1250" dirty="0" smtClean="0">
              <a:effectLst/>
            </a:endParaRPr>
          </a:p>
          <a:p>
            <a:pPr lvl="1">
              <a:buClr>
                <a:srgbClr val="636363"/>
              </a:buClr>
              <a:buFont typeface="Arial" panose="020B0604020202020204" pitchFamily="34" charset="0"/>
              <a:buChar char="•"/>
            </a:pPr>
            <a:r>
              <a:rPr lang="fr-CA" sz="1250" dirty="0"/>
              <a:t>Les jours et les heures d’ouverture, heures de repas et collations et jours de fermeture prévus; </a:t>
            </a:r>
            <a:endParaRPr lang="fr-CA" sz="1250" dirty="0" smtClean="0">
              <a:effectLst/>
            </a:endParaRPr>
          </a:p>
          <a:p>
            <a:pPr lvl="1">
              <a:buClr>
                <a:srgbClr val="636363"/>
              </a:buClr>
              <a:buFont typeface="Arial" panose="020B0604020202020204" pitchFamily="34" charset="0"/>
              <a:buChar char="•"/>
            </a:pPr>
            <a:r>
              <a:rPr lang="fr-CA" sz="1250" dirty="0" smtClean="0"/>
              <a:t>Attestation de vérification d’absence  d’empêchement de </a:t>
            </a:r>
            <a:r>
              <a:rPr lang="fr-CA" sz="1250" dirty="0"/>
              <a:t>l’assistante  </a:t>
            </a:r>
            <a:r>
              <a:rPr lang="fr-CA" sz="1250" dirty="0" smtClean="0"/>
              <a:t>s’il y a lieu</a:t>
            </a:r>
            <a:endParaRPr lang="fr-CA" sz="1250" dirty="0" smtClean="0">
              <a:effectLst/>
            </a:endParaRPr>
          </a:p>
          <a:p>
            <a:pPr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sz="1250" dirty="0" smtClean="0"/>
              <a:t>Une procédure </a:t>
            </a:r>
            <a:r>
              <a:rPr lang="fr-CA" sz="1250" dirty="0"/>
              <a:t>d’évacuation en cas d’urgence, y compris un plan détaillé de la résidence</a:t>
            </a:r>
            <a:r>
              <a:rPr lang="fr-CA" sz="1200" dirty="0"/>
              <a:t>.</a:t>
            </a:r>
            <a:r>
              <a:rPr lang="fr-CA" sz="1200" b="1" dirty="0"/>
              <a:t> </a:t>
            </a:r>
            <a:endParaRPr lang="fr-CA" sz="1250" dirty="0" smtClean="0"/>
          </a:p>
          <a:p>
            <a:pPr lvl="0"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sz="1250" dirty="0" smtClean="0"/>
              <a:t>Un programme éducatif: </a:t>
            </a:r>
          </a:p>
          <a:p>
            <a:pPr lvl="0"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sz="1250" dirty="0" smtClean="0"/>
              <a:t> Un </a:t>
            </a:r>
            <a:r>
              <a:rPr lang="fr-CA" sz="1250" dirty="0"/>
              <a:t>menu type d’une semaine</a:t>
            </a:r>
            <a:r>
              <a:rPr lang="fr-CA" sz="1250" dirty="0" smtClean="0"/>
              <a:t>.</a:t>
            </a:r>
            <a:endParaRPr lang="fr-CA" sz="1250" dirty="0" smtClean="0">
              <a:effectLst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02D9-2011-4A47-8B34-69D89A6246E4}" type="slidenum">
              <a:rPr lang="fr-CA" smtClean="0"/>
              <a:pPr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27927995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 smtClean="0">
                <a:solidFill>
                  <a:srgbClr val="636363"/>
                </a:solidFill>
              </a:rPr>
              <a:t>Précision sur le programme éducatif</a:t>
            </a:r>
            <a:endParaRPr lang="fr-CA" sz="3200" dirty="0">
              <a:solidFill>
                <a:srgbClr val="636363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sz="2000" dirty="0" smtClean="0"/>
              <a:t>Description des activités et des interventions éducatives, de l’aménagement physique et la relation avec les parents;</a:t>
            </a:r>
          </a:p>
          <a:p>
            <a:pPr lvl="0"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sz="2000" dirty="0" smtClean="0"/>
              <a:t>Horaire type d’une journée;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02D9-2011-4A47-8B34-69D89A6246E4}" type="slidenum">
              <a:rPr lang="fr-CA" smtClean="0"/>
              <a:pPr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281784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CA" sz="2400" dirty="0" smtClean="0">
                <a:solidFill>
                  <a:srgbClr val="636363"/>
                </a:solidFill>
              </a:rPr>
              <a:t>Service de garde reconnu</a:t>
            </a:r>
            <a:br>
              <a:rPr lang="fr-CA" sz="2400" dirty="0" smtClean="0">
                <a:solidFill>
                  <a:srgbClr val="636363"/>
                </a:solidFill>
              </a:rPr>
            </a:br>
            <a:endParaRPr lang="fr-CA" sz="2400" b="1" dirty="0">
              <a:solidFill>
                <a:srgbClr val="636363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dirty="0" smtClean="0"/>
              <a:t>Obtention d’une </a:t>
            </a:r>
            <a:r>
              <a:rPr lang="fr-CA" dirty="0"/>
              <a:t>reconnaissance accordée par un bureau coordonnateur de la garde en milieu familial</a:t>
            </a:r>
            <a:endParaRPr lang="fr-CA" dirty="0" smtClean="0"/>
          </a:p>
          <a:p>
            <a:pPr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dirty="0" smtClean="0"/>
              <a:t>Respect des </a:t>
            </a:r>
            <a:r>
              <a:rPr lang="fr-CA" dirty="0"/>
              <a:t>normes prévues au Règlement sur les services de garde éducatifs à l’enfance </a:t>
            </a:r>
            <a:r>
              <a:rPr lang="fr-CA" dirty="0" smtClean="0"/>
              <a:t>et de la </a:t>
            </a:r>
            <a:r>
              <a:rPr lang="fr-CA" dirty="0"/>
              <a:t>Loi sur les services de garde éducatifs à </a:t>
            </a:r>
            <a:r>
              <a:rPr lang="fr-CA" dirty="0" smtClean="0"/>
              <a:t>l’enfance</a:t>
            </a:r>
            <a:endParaRPr lang="fr-CA" dirty="0"/>
          </a:p>
          <a:p>
            <a:pPr marL="0" indent="0" algn="ctr">
              <a:buClr>
                <a:srgbClr val="636363"/>
              </a:buClr>
              <a:buNone/>
            </a:pPr>
            <a:r>
              <a:rPr lang="fr-CA" dirty="0" smtClean="0"/>
              <a:t>*** 3 visites à l’improviste ***</a:t>
            </a:r>
          </a:p>
          <a:p>
            <a:pPr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dirty="0" smtClean="0"/>
              <a:t>Logo service de garde reconnu</a:t>
            </a:r>
          </a:p>
          <a:p>
            <a:pPr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dirty="0"/>
              <a:t>Soutien pédagogique et technique </a:t>
            </a:r>
            <a:endParaRPr lang="fr-CA" dirty="0" smtClean="0"/>
          </a:p>
          <a:p>
            <a:pPr marL="0" indent="0">
              <a:buClr>
                <a:srgbClr val="636363"/>
              </a:buClr>
              <a:buNone/>
            </a:pP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02D9-2011-4A47-8B34-69D89A6246E4}" type="slidenum">
              <a:rPr lang="fr-CA" smtClean="0"/>
              <a:pPr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839051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 smtClean="0">
                <a:solidFill>
                  <a:srgbClr val="636363"/>
                </a:solidFill>
              </a:rPr>
              <a:t>Comment obtenir des places subventionnées?</a:t>
            </a:r>
            <a:endParaRPr lang="fr-CA" sz="3200" dirty="0">
              <a:solidFill>
                <a:srgbClr val="636363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u="none" strike="noStrike" dirty="0" smtClean="0">
                <a:effectLst/>
              </a:rPr>
              <a:t>En remplissant le formulaire de demande de places subventionnées. </a:t>
            </a:r>
          </a:p>
          <a:p>
            <a:pPr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u="none" strike="noStrike" dirty="0" smtClean="0">
                <a:effectLst/>
              </a:rPr>
              <a:t>Les places sont accordées en fonction de la politique de répartitions des places subventionnées. </a:t>
            </a:r>
          </a:p>
          <a:p>
            <a:pPr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u="none" strike="noStrike" dirty="0" smtClean="0">
                <a:effectLst/>
              </a:rPr>
              <a:t>La politique tient compte des besoins des parents de notre territoire. Nous vérifions principalement le secteur et les besoins des parents. </a:t>
            </a:r>
          </a:p>
          <a:p>
            <a:pPr marL="0" indent="0">
              <a:buClr>
                <a:srgbClr val="636363"/>
              </a:buClr>
              <a:buNone/>
            </a:pPr>
            <a:r>
              <a:rPr lang="fr-CA" u="none" strike="noStrike" dirty="0" smtClean="0">
                <a:effectLst/>
              </a:rPr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02D9-2011-4A47-8B34-69D89A6246E4}" type="slidenum">
              <a:rPr lang="fr-CA" smtClean="0"/>
              <a:pPr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665929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 smtClean="0">
                <a:solidFill>
                  <a:srgbClr val="636363"/>
                </a:solidFill>
              </a:rPr>
              <a:t>Situation des services de garde sur le territoire du BC</a:t>
            </a:r>
            <a:endParaRPr lang="fr-CA" sz="3200" dirty="0">
              <a:solidFill>
                <a:srgbClr val="636363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76865" y="2996952"/>
            <a:ext cx="6798736" cy="2938180"/>
          </a:xfrm>
        </p:spPr>
        <p:txBody>
          <a:bodyPr>
            <a:normAutofit/>
          </a:bodyPr>
          <a:lstStyle/>
          <a:p>
            <a:pPr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sz="2000" dirty="0" smtClean="0"/>
              <a:t>Ouverture massive d’installations privées</a:t>
            </a:r>
          </a:p>
          <a:p>
            <a:pPr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sz="2000" dirty="0" smtClean="0"/>
              <a:t>Compétition féroce</a:t>
            </a:r>
          </a:p>
          <a:p>
            <a:pPr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sz="2000" dirty="0" smtClean="0"/>
              <a:t>Difficulté de recrutement</a:t>
            </a:r>
          </a:p>
          <a:p>
            <a:pPr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sz="2000" dirty="0" smtClean="0"/>
              <a:t>Modulation des tarifs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02D9-2011-4A47-8B34-69D89A6246E4}" type="slidenum">
              <a:rPr lang="fr-CA" smtClean="0"/>
              <a:pPr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2474200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 smtClean="0">
                <a:solidFill>
                  <a:srgbClr val="636363"/>
                </a:solidFill>
              </a:rPr>
              <a:t>Ce que les parents recherchent…</a:t>
            </a:r>
            <a:endParaRPr lang="fr-CA" sz="3200" dirty="0">
              <a:solidFill>
                <a:srgbClr val="636363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sz="2000" dirty="0" smtClean="0"/>
              <a:t>Milieu chaleureux et accueillant pour l’enfant et sa famille</a:t>
            </a:r>
          </a:p>
          <a:p>
            <a:pPr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sz="2000" dirty="0" smtClean="0"/>
              <a:t>Milieu propre et lumineux (attention aux sous-sols et aux garages)</a:t>
            </a:r>
          </a:p>
          <a:p>
            <a:pPr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sz="2000" dirty="0" smtClean="0"/>
              <a:t>Milieu spacieux et attrayant</a:t>
            </a:r>
          </a:p>
          <a:p>
            <a:pPr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sz="2000" dirty="0" smtClean="0"/>
              <a:t>Heures d’ouverture qui répondent aux besoins des parents(10 heures)</a:t>
            </a:r>
          </a:p>
          <a:p>
            <a:pPr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en-US" sz="2000" dirty="0" err="1" smtClean="0"/>
              <a:t>Informations</a:t>
            </a:r>
            <a:r>
              <a:rPr lang="en-US" sz="2000" dirty="0" smtClean="0"/>
              <a:t> sur le menu </a:t>
            </a:r>
          </a:p>
          <a:p>
            <a:pPr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en-US" sz="2000" dirty="0" smtClean="0"/>
              <a:t>Sorties </a:t>
            </a:r>
            <a:r>
              <a:rPr lang="en-US" sz="2000" dirty="0" err="1" smtClean="0"/>
              <a:t>extérieures</a:t>
            </a:r>
            <a:r>
              <a:rPr lang="en-US" sz="2000" dirty="0" smtClean="0"/>
              <a:t> </a:t>
            </a:r>
            <a:r>
              <a:rPr lang="en-US" sz="2000" dirty="0" err="1" smtClean="0"/>
              <a:t>quotidiennes</a:t>
            </a:r>
            <a:endParaRPr lang="en-US" sz="2000" dirty="0" smtClean="0"/>
          </a:p>
          <a:p>
            <a:pPr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en-US" sz="2000" dirty="0" smtClean="0"/>
              <a:t>Application du </a:t>
            </a:r>
            <a:r>
              <a:rPr lang="en-US" sz="2000" dirty="0" err="1" smtClean="0"/>
              <a:t>programme</a:t>
            </a:r>
            <a:r>
              <a:rPr lang="en-US" sz="2000" dirty="0" smtClean="0"/>
              <a:t> </a:t>
            </a:r>
            <a:r>
              <a:rPr lang="en-US" sz="2000" dirty="0" err="1" smtClean="0"/>
              <a:t>éducatif</a:t>
            </a:r>
            <a:endParaRPr lang="fr-CA" sz="20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02D9-2011-4A47-8B34-69D89A6246E4}" type="slidenum">
              <a:rPr lang="fr-CA" smtClean="0"/>
              <a:pPr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50960955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02D9-2011-4A47-8B34-69D89A6246E4}" type="slidenum">
              <a:rPr lang="fr-CA" smtClean="0"/>
              <a:pPr/>
              <a:t>16</a:t>
            </a:fld>
            <a:endParaRPr lang="fr-CA"/>
          </a:p>
        </p:txBody>
      </p:sp>
      <p:sp>
        <p:nvSpPr>
          <p:cNvPr id="2" name="ZoneTexte 1"/>
          <p:cNvSpPr txBox="1"/>
          <p:nvPr/>
        </p:nvSpPr>
        <p:spPr>
          <a:xfrm>
            <a:off x="683568" y="5877272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 smtClean="0"/>
              <a:t>Merci au CPE-BC Gros Bec pour avoir partagée leur présentation PowerPoint d’où celle-ci est grandement inspirée.</a:t>
            </a:r>
            <a:endParaRPr lang="fr-CA" sz="1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74" y="2420888"/>
            <a:ext cx="7467600" cy="25908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267744" y="1052736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smtClean="0">
                <a:solidFill>
                  <a:srgbClr val="636363"/>
                </a:solidFill>
              </a:rPr>
              <a:t>Si, </a:t>
            </a:r>
            <a:r>
              <a:rPr lang="fr-CA" sz="2400" dirty="0" smtClean="0">
                <a:solidFill>
                  <a:srgbClr val="636363"/>
                </a:solidFill>
              </a:rPr>
              <a:t>après avoir lu les documents sur </a:t>
            </a:r>
            <a:r>
              <a:rPr lang="fr-CA" sz="2400" smtClean="0">
                <a:solidFill>
                  <a:srgbClr val="636363"/>
                </a:solidFill>
              </a:rPr>
              <a:t>la </a:t>
            </a:r>
            <a:r>
              <a:rPr lang="fr-CA" sz="2400" smtClean="0">
                <a:solidFill>
                  <a:srgbClr val="636363"/>
                </a:solidFill>
              </a:rPr>
              <a:t>reconnaissance, </a:t>
            </a:r>
            <a:r>
              <a:rPr lang="fr-CA" sz="2400" dirty="0" smtClean="0">
                <a:solidFill>
                  <a:srgbClr val="636363"/>
                </a:solidFill>
              </a:rPr>
              <a:t>vous avez des questions, veuillez nous contacter.</a:t>
            </a:r>
          </a:p>
        </p:txBody>
      </p:sp>
    </p:spTree>
    <p:extLst>
      <p:ext uri="{BB962C8B-B14F-4D97-AF65-F5344CB8AC3E}">
        <p14:creationId xmlns:p14="http://schemas.microsoft.com/office/powerpoint/2010/main" val="233293617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 smtClean="0">
                <a:solidFill>
                  <a:srgbClr val="636363"/>
                </a:solidFill>
              </a:rPr>
              <a:t>Ordre du jour</a:t>
            </a:r>
            <a:endParaRPr lang="fr-CA" sz="3200" dirty="0">
              <a:solidFill>
                <a:srgbClr val="636363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76865" y="2490135"/>
            <a:ext cx="6798736" cy="3747177"/>
          </a:xfrm>
        </p:spPr>
        <p:txBody>
          <a:bodyPr>
            <a:noAutofit/>
          </a:bodyPr>
          <a:lstStyle/>
          <a:p>
            <a:pPr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sz="1200" dirty="0" smtClean="0"/>
              <a:t>P</a:t>
            </a:r>
            <a:r>
              <a:rPr lang="fr-CA" sz="1200" dirty="0" smtClean="0"/>
              <a:t>résentation du Bureau coordonnateur (BC)</a:t>
            </a:r>
            <a:endParaRPr lang="fr-CA" sz="1200" dirty="0" smtClean="0"/>
          </a:p>
          <a:p>
            <a:pPr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sz="1200" dirty="0" smtClean="0"/>
              <a:t>Les fonctions du Bureau coordonnateur.</a:t>
            </a:r>
          </a:p>
          <a:p>
            <a:pPr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sz="1200" dirty="0" smtClean="0"/>
              <a:t>Informations sur la garde en milieu familial</a:t>
            </a:r>
          </a:p>
          <a:p>
            <a:pPr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sz="1200" dirty="0" smtClean="0"/>
              <a:t>Les exigences pour devenir Responsable en service de garde (RSG)</a:t>
            </a:r>
          </a:p>
          <a:p>
            <a:pPr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sz="1200" dirty="0" smtClean="0"/>
              <a:t>Les étapes du processus de reconnaissance</a:t>
            </a:r>
          </a:p>
          <a:p>
            <a:pPr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sz="1200" dirty="0" smtClean="0"/>
              <a:t>Les documents requis pour faire une demande de reconnaissance</a:t>
            </a:r>
          </a:p>
          <a:p>
            <a:pPr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sz="1200" dirty="0" smtClean="0"/>
              <a:t>Les distinctions entre la reconnaissance et l’octroi de places subventionnées</a:t>
            </a:r>
          </a:p>
          <a:p>
            <a:pPr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sz="1200" dirty="0" smtClean="0"/>
              <a:t>L’état </a:t>
            </a:r>
            <a:r>
              <a:rPr lang="fr-CA" sz="1200" dirty="0"/>
              <a:t>de la situation de la garde en milieu familial sur le </a:t>
            </a:r>
            <a:r>
              <a:rPr lang="fr-CA" sz="1200" dirty="0" smtClean="0"/>
              <a:t>territoire</a:t>
            </a:r>
            <a:endParaRPr lang="fr-CA" sz="1200" dirty="0"/>
          </a:p>
          <a:p>
            <a:pPr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sz="1200" dirty="0" smtClean="0"/>
              <a:t>Ce </a:t>
            </a:r>
            <a:r>
              <a:rPr lang="fr-CA" sz="1200" dirty="0"/>
              <a:t>que les parents recherchent dans un service de garde en milieu </a:t>
            </a:r>
            <a:r>
              <a:rPr lang="fr-CA" sz="1200" dirty="0" smtClean="0"/>
              <a:t>familial </a:t>
            </a:r>
          </a:p>
          <a:p>
            <a:pPr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sz="1200" dirty="0" smtClean="0"/>
              <a:t>Questions</a:t>
            </a:r>
            <a:endParaRPr lang="fr-CA" sz="12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02D9-2011-4A47-8B34-69D89A6246E4}" type="slidenum">
              <a:rPr lang="fr-CA" smtClean="0"/>
              <a:pPr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7039697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CA" sz="2800" dirty="0" smtClean="0">
                <a:solidFill>
                  <a:srgbClr val="636363"/>
                </a:solidFill>
              </a:rPr>
              <a:t>Le CPE-BC Le jardin des rêves inc / Bureau coordonnateur de la garde en milieu familial de Saint-Laurent?</a:t>
            </a:r>
            <a:endParaRPr lang="fr-CA" sz="2800" dirty="0">
              <a:solidFill>
                <a:srgbClr val="636363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76865" y="2780928"/>
            <a:ext cx="6798736" cy="31542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CA" sz="2000" dirty="0"/>
              <a:t>Le Bureau coordonnateur </a:t>
            </a:r>
            <a:r>
              <a:rPr lang="fr-CA" sz="2000" dirty="0" smtClean="0"/>
              <a:t>CPE-BC Le jardin des rêves possède </a:t>
            </a:r>
            <a:r>
              <a:rPr lang="fr-CA" sz="2000" dirty="0"/>
              <a:t>un agrément pour gérer les </a:t>
            </a:r>
            <a:r>
              <a:rPr lang="fr-CA" sz="2000" dirty="0" smtClean="0"/>
              <a:t>629 </a:t>
            </a:r>
            <a:r>
              <a:rPr lang="fr-CA" sz="2000" dirty="0"/>
              <a:t>places de garde en milieu familial disponibles sur </a:t>
            </a:r>
            <a:r>
              <a:rPr lang="fr-CA" sz="2000" dirty="0" smtClean="0"/>
              <a:t>les territoires </a:t>
            </a:r>
            <a:r>
              <a:rPr lang="fr-CA" sz="2000" dirty="0"/>
              <a:t>du </a:t>
            </a:r>
            <a:r>
              <a:rPr lang="fr-CA" sz="2000" dirty="0" smtClean="0"/>
              <a:t>CLSC Saint-Laurent. </a:t>
            </a:r>
            <a:endParaRPr lang="fr-CA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02D9-2011-4A47-8B34-69D89A6246E4}" type="slidenum">
              <a:rPr lang="fr-CA" smtClean="0"/>
              <a:pPr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01397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76866" y="915337"/>
            <a:ext cx="6798734" cy="1217519"/>
          </a:xfrm>
        </p:spPr>
        <p:txBody>
          <a:bodyPr>
            <a:noAutofit/>
          </a:bodyPr>
          <a:lstStyle/>
          <a:p>
            <a:r>
              <a:rPr lang="fr-CA" sz="2800" dirty="0">
                <a:solidFill>
                  <a:srgbClr val="636363"/>
                </a:solidFill>
              </a:rPr>
              <a:t>Qu’est-ce que le </a:t>
            </a:r>
            <a:r>
              <a:rPr lang="fr-CA" sz="2800" dirty="0" smtClean="0">
                <a:solidFill>
                  <a:srgbClr val="636363"/>
                </a:solidFill>
              </a:rPr>
              <a:t>Bureau coordonnateur?</a:t>
            </a:r>
            <a:endParaRPr lang="fr-CA" sz="2800" dirty="0">
              <a:solidFill>
                <a:srgbClr val="636363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sz="2900" dirty="0" smtClean="0"/>
              <a:t>Les fonctions du BC :</a:t>
            </a:r>
          </a:p>
          <a:p>
            <a:pPr lvl="1"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dirty="0"/>
              <a:t>A</a:t>
            </a:r>
            <a:r>
              <a:rPr lang="fr-CA" dirty="0" smtClean="0"/>
              <a:t>ccorder </a:t>
            </a:r>
            <a:r>
              <a:rPr lang="fr-CA" dirty="0"/>
              <a:t>les reconnaissances aux </a:t>
            </a:r>
            <a:r>
              <a:rPr lang="fr-CA" dirty="0" smtClean="0"/>
              <a:t>responsables</a:t>
            </a:r>
            <a:endParaRPr lang="fr-CA" dirty="0"/>
          </a:p>
          <a:p>
            <a:pPr lvl="1"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dirty="0" smtClean="0"/>
              <a:t>Offrir </a:t>
            </a:r>
            <a:r>
              <a:rPr lang="fr-CA" dirty="0"/>
              <a:t>un soutien pédagogique et technique sur </a:t>
            </a:r>
            <a:r>
              <a:rPr lang="fr-CA" dirty="0" smtClean="0"/>
              <a:t>demande</a:t>
            </a:r>
            <a:endParaRPr lang="fr-CA" dirty="0"/>
          </a:p>
          <a:p>
            <a:pPr lvl="1"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dirty="0" smtClean="0"/>
              <a:t>Appliquer </a:t>
            </a:r>
            <a:r>
              <a:rPr lang="fr-CA" dirty="0"/>
              <a:t>les mesures de surveillance prévues par </a:t>
            </a:r>
            <a:r>
              <a:rPr lang="fr-CA" dirty="0" smtClean="0"/>
              <a:t>règlement</a:t>
            </a:r>
            <a:endParaRPr lang="fr-CA" dirty="0"/>
          </a:p>
          <a:p>
            <a:pPr lvl="1"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dirty="0" smtClean="0"/>
              <a:t>Favoriser </a:t>
            </a:r>
            <a:r>
              <a:rPr lang="fr-CA" dirty="0"/>
              <a:t>la formation et le perfectionnement </a:t>
            </a:r>
            <a:r>
              <a:rPr lang="fr-CA" dirty="0" smtClean="0"/>
              <a:t>continu </a:t>
            </a:r>
            <a:r>
              <a:rPr lang="fr-CA" dirty="0"/>
              <a:t>des </a:t>
            </a:r>
            <a:r>
              <a:rPr lang="fr-CA" dirty="0" smtClean="0"/>
              <a:t>responsables</a:t>
            </a:r>
            <a:endParaRPr lang="fr-CA" dirty="0"/>
          </a:p>
          <a:p>
            <a:pPr lvl="1"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dirty="0" smtClean="0"/>
              <a:t>Répartir </a:t>
            </a:r>
            <a:r>
              <a:rPr lang="fr-CA" dirty="0"/>
              <a:t>les places </a:t>
            </a:r>
            <a:r>
              <a:rPr lang="fr-CA" dirty="0" smtClean="0"/>
              <a:t>subventionnées</a:t>
            </a:r>
            <a:endParaRPr lang="fr-CA" dirty="0"/>
          </a:p>
          <a:p>
            <a:pPr lvl="1"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dirty="0" smtClean="0"/>
              <a:t>Administrer </a:t>
            </a:r>
            <a:r>
              <a:rPr lang="fr-CA" dirty="0"/>
              <a:t>les subventions destinées aux responsables et </a:t>
            </a:r>
            <a:r>
              <a:rPr lang="fr-CA" dirty="0" smtClean="0"/>
              <a:t>d’assurer </a:t>
            </a:r>
            <a:r>
              <a:rPr lang="fr-CA" dirty="0"/>
              <a:t>la gestion des ententes et des autres documents nécessaires à </a:t>
            </a:r>
            <a:r>
              <a:rPr lang="fr-CA" dirty="0" smtClean="0"/>
              <a:t>l’administration </a:t>
            </a:r>
            <a:r>
              <a:rPr lang="fr-CA" dirty="0"/>
              <a:t>des </a:t>
            </a:r>
            <a:r>
              <a:rPr lang="fr-CA" dirty="0" smtClean="0"/>
              <a:t>subventions</a:t>
            </a:r>
            <a:endParaRPr lang="fr-CA" dirty="0"/>
          </a:p>
          <a:p>
            <a:pPr lvl="1"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dirty="0" smtClean="0"/>
              <a:t>Maintenir </a:t>
            </a:r>
            <a:r>
              <a:rPr lang="fr-CA" dirty="0"/>
              <a:t>un service centralisé </a:t>
            </a:r>
            <a:r>
              <a:rPr lang="fr-CA" dirty="0" smtClean="0"/>
              <a:t>d’information </a:t>
            </a:r>
            <a:r>
              <a:rPr lang="fr-CA" dirty="0"/>
              <a:t>sur les services de garde en milieu </a:t>
            </a:r>
            <a:r>
              <a:rPr lang="fr-CA" dirty="0" smtClean="0"/>
              <a:t>familial</a:t>
            </a:r>
            <a:endParaRPr lang="fr-CA" dirty="0"/>
          </a:p>
          <a:p>
            <a:pPr lvl="1"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dirty="0" smtClean="0"/>
              <a:t>Traiter </a:t>
            </a:r>
            <a:r>
              <a:rPr lang="fr-CA" dirty="0"/>
              <a:t>les plaintes </a:t>
            </a:r>
            <a:endParaRPr lang="fr-CA" dirty="0" smtClean="0"/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02D9-2011-4A47-8B34-69D89A6246E4}" type="slidenum">
              <a:rPr lang="fr-CA" smtClean="0"/>
              <a:pPr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2088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 smtClean="0">
                <a:solidFill>
                  <a:srgbClr val="636363"/>
                </a:solidFill>
              </a:rPr>
              <a:t>Qu’est-ce que la garde en milieu familial reconnue?</a:t>
            </a:r>
            <a:endParaRPr lang="fr-CA" sz="3200" dirty="0">
              <a:solidFill>
                <a:srgbClr val="636363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Les responsables de garde en milieu familial </a:t>
            </a:r>
            <a:r>
              <a:rPr lang="fr-CA" dirty="0" smtClean="0"/>
              <a:t>reconnues :</a:t>
            </a:r>
          </a:p>
          <a:p>
            <a:pPr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sz="2000" dirty="0" smtClean="0"/>
              <a:t>Sont des </a:t>
            </a:r>
            <a:r>
              <a:rPr lang="fr-CA" sz="2000" dirty="0"/>
              <a:t>travailleuses </a:t>
            </a:r>
            <a:r>
              <a:rPr lang="fr-CA" sz="2000" dirty="0" smtClean="0"/>
              <a:t>autonomes.</a:t>
            </a:r>
            <a:r>
              <a:rPr lang="fr-CA" sz="2000" dirty="0"/>
              <a:t> </a:t>
            </a:r>
            <a:endParaRPr lang="fr-CA" sz="2000" dirty="0" smtClean="0"/>
          </a:p>
          <a:p>
            <a:pPr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sz="2000" dirty="0" smtClean="0"/>
              <a:t>Sont des </a:t>
            </a:r>
            <a:r>
              <a:rPr lang="fr-CA" sz="2000" dirty="0"/>
              <a:t>professionnelles de </a:t>
            </a:r>
            <a:r>
              <a:rPr lang="fr-CA" sz="2000" dirty="0" smtClean="0"/>
              <a:t>l’éducation </a:t>
            </a:r>
            <a:r>
              <a:rPr lang="fr-CA" sz="2000" dirty="0"/>
              <a:t>à la petite </a:t>
            </a:r>
            <a:r>
              <a:rPr lang="fr-CA" sz="2000" dirty="0" smtClean="0"/>
              <a:t>enfance.</a:t>
            </a:r>
          </a:p>
          <a:p>
            <a:pPr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sz="2000" dirty="0" smtClean="0"/>
              <a:t>Accueillent dans leur résidence privée jusqu’à 9 </a:t>
            </a:r>
            <a:r>
              <a:rPr lang="fr-CA" sz="2000" dirty="0" smtClean="0"/>
              <a:t>enfants (non-reconnu </a:t>
            </a:r>
            <a:r>
              <a:rPr lang="fr-CA" sz="2000" dirty="0" smtClean="0"/>
              <a:t>maximum 6 enfants</a:t>
            </a:r>
            <a:r>
              <a:rPr lang="fr-CA" sz="2000" dirty="0" smtClean="0"/>
              <a:t>).</a:t>
            </a:r>
            <a:endParaRPr lang="fr-CA" sz="20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02D9-2011-4A47-8B34-69D89A6246E4}" type="slidenum">
              <a:rPr lang="fr-CA" smtClean="0"/>
              <a:pPr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7017424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CA" sz="3000" dirty="0" smtClean="0">
                <a:solidFill>
                  <a:srgbClr val="636363"/>
                </a:solidFill>
              </a:rPr>
              <a:t>Les exigences pour devenir responsable de garde en milieu familial </a:t>
            </a:r>
            <a:r>
              <a:rPr lang="fr-CA" sz="1600" dirty="0" smtClean="0">
                <a:solidFill>
                  <a:srgbClr val="636363"/>
                </a:solidFill>
              </a:rPr>
              <a:t>Selon le règlement des services de garde éducatifs à l’enfance</a:t>
            </a:r>
            <a:endParaRPr lang="fr-CA" sz="1600" dirty="0">
              <a:solidFill>
                <a:srgbClr val="636363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lvl="0"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sz="1350" dirty="0" smtClean="0"/>
              <a:t>Être âgée d’au moins 18 ans</a:t>
            </a:r>
          </a:p>
          <a:p>
            <a:pPr lvl="0"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sz="1350" dirty="0" smtClean="0"/>
              <a:t>Être présente à son service de garde en milieu familial durant toutes les heures d’ouverture</a:t>
            </a:r>
          </a:p>
          <a:p>
            <a:pPr lvl="0"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sz="1350" dirty="0" smtClean="0"/>
              <a:t>Démontrer des aptitudes à communiquer et à établir des liens de sympathie réciproque avec les enfants, ainsi qu’à collaborer avec les parents et le bureau coordonnateur</a:t>
            </a:r>
          </a:p>
          <a:p>
            <a:pPr lvl="0"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sz="1350" dirty="0" smtClean="0"/>
              <a:t>Avoir la santé physique et mentale lui permettant d’assurer la prestation de services de garde aux enfants</a:t>
            </a:r>
          </a:p>
          <a:p>
            <a:pPr lvl="0"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sz="1350" dirty="0" smtClean="0"/>
              <a:t>Avoir la capacité d’offrir un milieu de garde assurant la santé, la sécurité et le bien-être des enfants qu’elle entend recevoir</a:t>
            </a:r>
          </a:p>
          <a:p>
            <a:pPr lvl="0"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sz="1350" dirty="0" smtClean="0"/>
              <a:t>Disposer, dans la résidence privée où elle entend fournir les services de garde, de l’espace suffisant eu égard au nombre et à l’âge des enfants reçus</a:t>
            </a:r>
          </a:p>
          <a:p>
            <a:pPr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sz="1350" dirty="0" smtClean="0"/>
              <a:t>Fournir des services de garde dans une résidence privée où ne sont pas déjà fournis des services de garde</a:t>
            </a:r>
          </a:p>
          <a:p>
            <a:pPr lvl="0"/>
            <a:endParaRPr lang="fr-CA" sz="14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02D9-2011-4A47-8B34-69D89A6246E4}" type="slidenum">
              <a:rPr lang="fr-CA" smtClean="0"/>
              <a:pPr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82480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000" dirty="0">
                <a:solidFill>
                  <a:srgbClr val="636363"/>
                </a:solidFill>
              </a:rPr>
              <a:t>Les exigences pour devenir responsable de garde en milieu familial</a:t>
            </a:r>
            <a:endParaRPr lang="fr-CA" sz="3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15616" y="2490135"/>
            <a:ext cx="6859985" cy="3603161"/>
          </a:xfrm>
        </p:spPr>
        <p:txBody>
          <a:bodyPr>
            <a:noAutofit/>
          </a:bodyPr>
          <a:lstStyle/>
          <a:p>
            <a:pPr lvl="0"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sz="1350" dirty="0" smtClean="0"/>
              <a:t>Avoir la capacité d’animer et d’encadrer des activités s’adressant aux enfants pour mettre en application le programme éducatif</a:t>
            </a:r>
          </a:p>
          <a:p>
            <a:pPr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sz="1350" dirty="0" smtClean="0"/>
              <a:t>Être titulaire d’un certificat, datant d’au plus 3 ans, attestant la réussite d’un cours de secourisme adapté à la petite enfance d’une durée minimale de 8 heures comprenant un volet sur la gestion de réactions allergiques sévères</a:t>
            </a:r>
          </a:p>
          <a:p>
            <a:pPr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sz="1350" dirty="0" smtClean="0"/>
              <a:t>À moins d’être titulaire d’un DEC en TEE ou toute autre équivalence, avoir réussi, dans les 3 ans précédant sa demande de reconnaissance, une formation d’une durée d’au moins 45 heures</a:t>
            </a:r>
          </a:p>
          <a:p>
            <a:pPr lvl="0"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sz="1350" dirty="0" smtClean="0"/>
              <a:t>Être couverte par une police d’assurance responsabilité civile</a:t>
            </a:r>
          </a:p>
          <a:p>
            <a:pPr lvl="0"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sz="1350" dirty="0" smtClean="0"/>
              <a:t>Démontrer qu’elle-même et les personnes qui résident dans sa résidence où elle entend fournir les services de garde ne font pas l’objet d’un empêchement</a:t>
            </a:r>
          </a:p>
          <a:p>
            <a:pPr lvl="0"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en-US" sz="1350" dirty="0" smtClean="0"/>
              <a:t>Assurer la </a:t>
            </a:r>
            <a:r>
              <a:rPr lang="en-US" sz="1350" dirty="0" err="1" smtClean="0"/>
              <a:t>gestion</a:t>
            </a:r>
            <a:r>
              <a:rPr lang="en-US" sz="1350" dirty="0" smtClean="0"/>
              <a:t>  et  le </a:t>
            </a:r>
            <a:r>
              <a:rPr lang="en-US" sz="1350" dirty="0" err="1" smtClean="0"/>
              <a:t>fonctionnement</a:t>
            </a:r>
            <a:r>
              <a:rPr lang="en-US" sz="1350" dirty="0" smtClean="0"/>
              <a:t> de son service de garde</a:t>
            </a:r>
            <a:endParaRPr lang="fr-CA" sz="1350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636363"/>
              </a:buClr>
              <a:buNone/>
            </a:pPr>
            <a:endParaRPr lang="fr-CA" sz="1350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636363"/>
              </a:buClr>
              <a:buNone/>
            </a:pPr>
            <a:r>
              <a:rPr lang="fr-CA" sz="1350" dirty="0" smtClean="0"/>
              <a:t>Condition supplémentaire : Être dans le territoire du BC-CPE Le jardin des rêves </a:t>
            </a:r>
            <a:r>
              <a:rPr lang="fr-CA" sz="1350" dirty="0" err="1" smtClean="0"/>
              <a:t>inc.</a:t>
            </a:r>
            <a:endParaRPr lang="fr-CA" sz="135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02D9-2011-4A47-8B34-69D89A6246E4}" type="slidenum">
              <a:rPr lang="fr-CA" smtClean="0"/>
              <a:pPr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518503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>
                <a:solidFill>
                  <a:srgbClr val="636363"/>
                </a:solidFill>
              </a:rPr>
              <a:t>Les étapes du processus de </a:t>
            </a:r>
            <a:r>
              <a:rPr lang="fr-CA" sz="3200" dirty="0" smtClean="0">
                <a:solidFill>
                  <a:srgbClr val="636363"/>
                </a:solidFill>
              </a:rPr>
              <a:t>reconnaissance</a:t>
            </a:r>
            <a:endParaRPr lang="fr-CA" sz="3200" dirty="0">
              <a:solidFill>
                <a:srgbClr val="636363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10000"/>
          </a:bodyPr>
          <a:lstStyle/>
          <a:p>
            <a:pPr lvl="0"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dirty="0"/>
              <a:t>Procéder à la vérification des antécédents judiciaires de la candidate, de ses employés et des personnes de plus de 18 qui habitent la </a:t>
            </a:r>
            <a:r>
              <a:rPr lang="fr-CA" dirty="0" smtClean="0"/>
              <a:t>résidence</a:t>
            </a:r>
            <a:endParaRPr lang="fr-CA" dirty="0"/>
          </a:p>
          <a:p>
            <a:pPr lvl="0"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dirty="0"/>
              <a:t>Dépôt du dossier </a:t>
            </a:r>
            <a:r>
              <a:rPr lang="fr-CA" b="1" dirty="0"/>
              <a:t>complet </a:t>
            </a:r>
            <a:r>
              <a:rPr lang="fr-CA" dirty="0"/>
              <a:t>de demande de </a:t>
            </a:r>
            <a:r>
              <a:rPr lang="fr-CA" dirty="0" smtClean="0"/>
              <a:t>reconnaissance sur rendez-vous </a:t>
            </a:r>
            <a:endParaRPr lang="fr-CA" dirty="0"/>
          </a:p>
          <a:p>
            <a:pPr lvl="0"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dirty="0" smtClean="0"/>
              <a:t>Analyse du dossier </a:t>
            </a:r>
            <a:endParaRPr lang="fr-CA" dirty="0" smtClean="0"/>
          </a:p>
          <a:p>
            <a:pPr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dirty="0"/>
              <a:t>Visites de la résidence</a:t>
            </a:r>
          </a:p>
          <a:p>
            <a:pPr lvl="0"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dirty="0" smtClean="0"/>
              <a:t>Entrevues </a:t>
            </a:r>
            <a:r>
              <a:rPr lang="fr-CA" dirty="0"/>
              <a:t>avec la candidate </a:t>
            </a:r>
            <a:r>
              <a:rPr lang="fr-CA" dirty="0" smtClean="0"/>
              <a:t>RSG</a:t>
            </a:r>
            <a:endParaRPr lang="fr-CA" dirty="0"/>
          </a:p>
          <a:p>
            <a:pPr lvl="0"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dirty="0" smtClean="0"/>
              <a:t>Entrevues </a:t>
            </a:r>
            <a:r>
              <a:rPr lang="fr-CA" dirty="0"/>
              <a:t>avec toutes personnes de plus de 14 ans qui habitent la </a:t>
            </a:r>
            <a:r>
              <a:rPr lang="fr-CA" dirty="0" smtClean="0"/>
              <a:t>résidence</a:t>
            </a:r>
            <a:endParaRPr lang="fr-CA" dirty="0"/>
          </a:p>
          <a:p>
            <a:pPr lvl="0"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dirty="0"/>
              <a:t>Prises de </a:t>
            </a:r>
            <a:r>
              <a:rPr lang="fr-CA" dirty="0" smtClean="0"/>
              <a:t>références</a:t>
            </a:r>
            <a:endParaRPr lang="fr-CA" dirty="0"/>
          </a:p>
          <a:p>
            <a:pPr lvl="0"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dirty="0"/>
              <a:t>Rédaction des </a:t>
            </a:r>
            <a:r>
              <a:rPr lang="fr-CA" dirty="0" smtClean="0"/>
              <a:t>rapports</a:t>
            </a:r>
            <a:endParaRPr lang="fr-CA" dirty="0"/>
          </a:p>
          <a:p>
            <a:pPr lvl="0"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dirty="0"/>
              <a:t>Soumission au </a:t>
            </a:r>
            <a:r>
              <a:rPr lang="fr-CA" dirty="0" smtClean="0"/>
              <a:t>CA</a:t>
            </a:r>
            <a:endParaRPr lang="fr-CA" dirty="0"/>
          </a:p>
          <a:p>
            <a:pPr lvl="0"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dirty="0"/>
              <a:t>Remise de l’avis d’acceptation ou de refus de </a:t>
            </a:r>
            <a:r>
              <a:rPr lang="fr-CA" dirty="0" smtClean="0"/>
              <a:t>reconnaissance</a:t>
            </a:r>
            <a:endParaRPr lang="fr-CA" dirty="0"/>
          </a:p>
          <a:p>
            <a:pPr lvl="0"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dirty="0"/>
              <a:t>La reconnaissance est accordée pour 3 </a:t>
            </a:r>
            <a:r>
              <a:rPr lang="fr-CA" dirty="0" smtClean="0"/>
              <a:t>ans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02D9-2011-4A47-8B34-69D89A6246E4}" type="slidenum">
              <a:rPr lang="fr-CA" smtClean="0"/>
              <a:pPr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18081411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>
              <a:buClr>
                <a:srgbClr val="636363"/>
              </a:buClr>
            </a:pPr>
            <a:r>
              <a:rPr lang="fr-CA" sz="3200" dirty="0">
                <a:solidFill>
                  <a:srgbClr val="636363"/>
                </a:solidFill>
              </a:rPr>
              <a:t>Les documents requis pour faire une demande de reconnaissance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31520" y="2103120"/>
            <a:ext cx="7680960" cy="4134192"/>
          </a:xfrm>
        </p:spPr>
        <p:txBody>
          <a:bodyPr>
            <a:noAutofit/>
          </a:bodyPr>
          <a:lstStyle/>
          <a:p>
            <a:pPr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sz="1400" dirty="0" smtClean="0"/>
              <a:t>Document d’identité et être autorisée à travailler au Canada</a:t>
            </a:r>
          </a:p>
          <a:p>
            <a:pPr lvl="0"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sz="1400" dirty="0" smtClean="0">
                <a:solidFill>
                  <a:schemeClr val="tx1"/>
                </a:solidFill>
              </a:rPr>
              <a:t>Certificat de naissance de </a:t>
            </a:r>
            <a:r>
              <a:rPr lang="fr-CA" sz="1400" dirty="0">
                <a:solidFill>
                  <a:schemeClr val="tx1"/>
                </a:solidFill>
              </a:rPr>
              <a:t>chaque enfant de moins de 18 </a:t>
            </a:r>
            <a:r>
              <a:rPr lang="fr-CA" sz="1400" dirty="0" smtClean="0">
                <a:solidFill>
                  <a:schemeClr val="tx1"/>
                </a:solidFill>
              </a:rPr>
              <a:t>ans</a:t>
            </a:r>
          </a:p>
          <a:p>
            <a:pPr lvl="0"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sz="1400" dirty="0" smtClean="0"/>
              <a:t>Certificat </a:t>
            </a:r>
            <a:r>
              <a:rPr lang="fr-CA" sz="1400" dirty="0"/>
              <a:t>de secourisme </a:t>
            </a:r>
            <a:r>
              <a:rPr lang="fr-CA" sz="1400" dirty="0" smtClean="0"/>
              <a:t>de huit heures valide adapté à la petite enfance incluant  le volet allergies sévères.</a:t>
            </a:r>
            <a:endParaRPr lang="fr-CA" sz="1400" dirty="0" smtClean="0">
              <a:effectLst/>
            </a:endParaRPr>
          </a:p>
          <a:p>
            <a:pPr lvl="0"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sz="1400" dirty="0" smtClean="0"/>
              <a:t>Document attestant la réussite de la formation initiale d’une durée minimale de 45 heures datant de moins de trois ans</a:t>
            </a:r>
          </a:p>
          <a:p>
            <a:pPr lvl="0"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sz="1400" dirty="0" smtClean="0"/>
              <a:t>Document attestant du perfectionnement de six heures par année si la formation initiale date de plus </a:t>
            </a:r>
            <a:r>
              <a:rPr lang="fr-CA" sz="1400" dirty="0" smtClean="0">
                <a:solidFill>
                  <a:schemeClr val="tx1"/>
                </a:solidFill>
              </a:rPr>
              <a:t>de deux ans </a:t>
            </a:r>
          </a:p>
          <a:p>
            <a:pPr lvl="0"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sz="1400" dirty="0" smtClean="0"/>
              <a:t>Preuve de la vérification des absences d’empêchements de la requérante et </a:t>
            </a:r>
            <a:r>
              <a:rPr lang="fr-CA" sz="1400" dirty="0"/>
              <a:t>pour chaque personne majeure vivant dans la </a:t>
            </a:r>
            <a:r>
              <a:rPr lang="fr-CA" sz="1400" dirty="0" smtClean="0"/>
              <a:t>résidence</a:t>
            </a:r>
          </a:p>
          <a:p>
            <a:pPr lvl="0"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sz="1400" dirty="0" smtClean="0"/>
              <a:t>Permis valide de possession d’arme à feu et un certificat </a:t>
            </a:r>
            <a:r>
              <a:rPr lang="fr-CA" sz="1400" dirty="0"/>
              <a:t>d’enregistrement d’arme à </a:t>
            </a:r>
            <a:r>
              <a:rPr lang="fr-CA" sz="1400" dirty="0" smtClean="0"/>
              <a:t>feu s’il y lieu</a:t>
            </a:r>
            <a:endParaRPr lang="fr-CA" sz="1400" dirty="0" smtClean="0">
              <a:effectLst/>
            </a:endParaRPr>
          </a:p>
          <a:p>
            <a:pPr lvl="0">
              <a:buClr>
                <a:srgbClr val="636363"/>
              </a:buClr>
              <a:buFont typeface="Courier New" panose="02070309020205020404" pitchFamily="49" charset="0"/>
              <a:buChar char="o"/>
            </a:pPr>
            <a:r>
              <a:rPr lang="fr-CA" sz="1400" dirty="0"/>
              <a:t>Preuve de la vérification des absences d’empêchements de </a:t>
            </a:r>
            <a:r>
              <a:rPr lang="fr-CA" sz="1400" dirty="0" smtClean="0"/>
              <a:t>l’assistante  et de la remplaçante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02D9-2011-4A47-8B34-69D89A6246E4}" type="slidenum">
              <a:rPr lang="fr-CA" smtClean="0"/>
              <a:pPr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4420353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rganiqu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1765</TotalTime>
  <Words>1052</Words>
  <Application>Microsoft Office PowerPoint</Application>
  <PresentationFormat>Affichage à l'écran (4:3)</PresentationFormat>
  <Paragraphs>144</Paragraphs>
  <Slides>16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16</vt:i4>
      </vt:variant>
    </vt:vector>
  </HeadingPairs>
  <TitlesOfParts>
    <vt:vector size="27" baseType="lpstr">
      <vt:lpstr>MS Mincho</vt:lpstr>
      <vt:lpstr>Arial</vt:lpstr>
      <vt:lpstr>Calibri</vt:lpstr>
      <vt:lpstr>Calibri Light</vt:lpstr>
      <vt:lpstr>Century Gothic</vt:lpstr>
      <vt:lpstr>Courier New</vt:lpstr>
      <vt:lpstr>Garamond</vt:lpstr>
      <vt:lpstr>Wingdings 2</vt:lpstr>
      <vt:lpstr>Organique</vt:lpstr>
      <vt:lpstr>HDOfficeLightV0</vt:lpstr>
      <vt:lpstr>Savon</vt:lpstr>
      <vt:lpstr>Présentation PowerPoint</vt:lpstr>
      <vt:lpstr>Ordre du jour</vt:lpstr>
      <vt:lpstr>Le CPE-BC Le jardin des rêves inc / Bureau coordonnateur de la garde en milieu familial de Saint-Laurent?</vt:lpstr>
      <vt:lpstr>Qu’est-ce que le Bureau coordonnateur?</vt:lpstr>
      <vt:lpstr>Qu’est-ce que la garde en milieu familial reconnue?</vt:lpstr>
      <vt:lpstr>Les exigences pour devenir responsable de garde en milieu familial Selon le règlement des services de garde éducatifs à l’enfance</vt:lpstr>
      <vt:lpstr>Les exigences pour devenir responsable de garde en milieu familial</vt:lpstr>
      <vt:lpstr>Les étapes du processus de reconnaissance</vt:lpstr>
      <vt:lpstr>Les documents requis pour faire une demande de reconnaissance</vt:lpstr>
      <vt:lpstr>Les documents requis pour faire une demande de reconnaissance</vt:lpstr>
      <vt:lpstr>Précision sur le programme éducatif</vt:lpstr>
      <vt:lpstr>Service de garde reconnu </vt:lpstr>
      <vt:lpstr>Comment obtenir des places subventionnées?</vt:lpstr>
      <vt:lpstr>Situation des services de garde sur le territoire du BC</vt:lpstr>
      <vt:lpstr>Ce que les parents recherchent…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Rencontre d’information</dc:title>
  <dc:creator>Maude Lambert</dc:creator>
  <cp:lastModifiedBy>Paula Dery</cp:lastModifiedBy>
  <cp:revision>112</cp:revision>
  <dcterms:created xsi:type="dcterms:W3CDTF">2015-11-24T18:49:46Z</dcterms:created>
  <dcterms:modified xsi:type="dcterms:W3CDTF">2016-06-08T18:23:16Z</dcterms:modified>
</cp:coreProperties>
</file>